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22" r:id="rId5"/>
    <p:sldId id="353" r:id="rId6"/>
    <p:sldId id="395" r:id="rId7"/>
    <p:sldId id="421" r:id="rId8"/>
    <p:sldId id="397" r:id="rId9"/>
    <p:sldId id="425" r:id="rId10"/>
    <p:sldId id="398" r:id="rId11"/>
    <p:sldId id="399" r:id="rId12"/>
    <p:sldId id="402" r:id="rId13"/>
    <p:sldId id="40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24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15-12-2014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15-12-2014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15-12-2014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15-12-2014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07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cunningham/AngularJS-Learning" TargetMode="External"/><Relationship Id="rId2" Type="http://schemas.openxmlformats.org/officeDocument/2006/relationships/hyperlink" Target="http://docs.angularjs.org/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hyperlink" Target="http://fastandfluid.com/publicdownloads/AngularJSIn60MinutesIsh_DanWahlin_May2013.pdf" TargetMode="External"/><Relationship Id="rId4" Type="http://schemas.openxmlformats.org/officeDocument/2006/relationships/hyperlink" Target="https://www.youtube.com/watch?v=i9MHigUZKE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3.png"/><Relationship Id="rId3" Type="http://schemas.openxmlformats.org/officeDocument/2006/relationships/hyperlink" Target="https://softuni.bg/courses/spa-applications-angularjs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jpeg"/><Relationship Id="rId15" Type="http://schemas.openxmlformats.org/officeDocument/2006/relationships/image" Target="../media/image6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9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ourses/javascript-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08033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SPA with AngularJS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5999"/>
            <a:ext cx="5324941" cy="1280903"/>
          </a:xfrm>
        </p:spPr>
        <p:txBody>
          <a:bodyPr>
            <a:normAutofit fontScale="92500"/>
          </a:bodyPr>
          <a:lstStyle/>
          <a:p>
            <a:r>
              <a:rPr lang="en-US" dirty="0"/>
              <a:t>Super </a:t>
            </a:r>
            <a:r>
              <a:rPr lang="en-US" dirty="0" smtClean="0"/>
              <a:t>Heroic JavaScript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MVC </a:t>
            </a:r>
            <a:r>
              <a:rPr lang="en-US" dirty="0"/>
              <a:t>Framework</a:t>
            </a:r>
          </a:p>
          <a:p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36" y="678799"/>
            <a:ext cx="4189048" cy="4189048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6413" y="4267200"/>
            <a:ext cx="7087047" cy="1828800"/>
          </a:xfr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</a:t>
            </a:r>
            <a:r>
              <a:rPr lang="en-US" dirty="0" smtClean="0"/>
              <a:t>)</a:t>
            </a:r>
            <a:endParaRPr lang="bg-BG" dirty="0" smtClean="0"/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Volunteer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Trainers</a:t>
            </a:r>
            <a:r>
              <a:rPr lang="bg-BG" sz="3400" b="1" dirty="0" smtClean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Will teach workshops </a:t>
            </a:r>
            <a:r>
              <a:rPr lang="en-US" dirty="0" smtClean="0"/>
              <a:t>/ advanced topics / labs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28" y="1600200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4838" y="44958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SPA with AngularJS: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project preparation: 4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Practical project: ~ 30-40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Dec 2014-Jav</a:t>
            </a:r>
            <a:r>
              <a:rPr lang="en-GB" dirty="0" smtClean="0"/>
              <a:t> </a:t>
            </a:r>
            <a:r>
              <a:rPr lang="en-US" dirty="0" smtClean="0"/>
              <a:t>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Project Defense: </a:t>
            </a:r>
            <a:r>
              <a:rPr lang="en-US" dirty="0"/>
              <a:t>~ </a:t>
            </a:r>
            <a:r>
              <a:rPr lang="en-US" dirty="0" smtClean="0"/>
              <a:t>5-7 January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SPA with AngularJS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SPA with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</a:t>
            </a:r>
            <a:r>
              <a:rPr lang="en-US" sz="3600" dirty="0" smtClean="0"/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"SPA with AngularJS"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1 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are given REST services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Consume given REST services and visualize data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written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AngularJS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correctly follow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practical project score comes from live defense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- Practical Project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4478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84" y="3956472"/>
            <a:ext cx="2225254" cy="22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Applications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https://softuni.bg/trainings/coursesinstances/details/1075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http://angularjs.org/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http://docs.angularjs.org/api</a:t>
            </a:r>
            <a:endParaRPr lang="en-US" sz="3600" dirty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3"/>
              </a:rPr>
              <a:t>https://github.com/jmcunningham/AngularJS-Learning</a:t>
            </a:r>
            <a:endParaRPr lang="en-US" sz="3600" dirty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www.youtube.com/watch?v=i9MHigUZKEM</a:t>
            </a:r>
            <a:endParaRPr lang="en-US" sz="36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5"/>
              </a:rPr>
              <a:t>http://</a:t>
            </a:r>
            <a:r>
              <a:rPr lang="en-US" sz="3600" dirty="0" smtClean="0">
                <a:hlinkClick r:id="rId5"/>
              </a:rPr>
              <a:t>fastandfluid.com/publicdownloads/AngularJSIn60MinutesIsh_DanWahlin_May2013.pdf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2013 + Node.js Tools</a:t>
            </a:r>
          </a:p>
          <a:p>
            <a:pPr>
              <a:lnSpc>
                <a:spcPct val="100000"/>
              </a:lnSpc>
            </a:pPr>
            <a:r>
              <a:rPr lang="en-US" dirty="0"/>
              <a:t>Sublime </a:t>
            </a:r>
            <a:r>
              <a:rPr lang="en-US" dirty="0" smtClean="0"/>
              <a:t>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301292"/>
            <a:ext cx="2857500" cy="2857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505200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"</a:t>
            </a:r>
            <a:r>
              <a:rPr lang="en-US" sz="3200" dirty="0" smtClean="0"/>
              <a:t>SPA with AngularJS"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build SPA applications with AngularJS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Introduction, controllers, markup, services, routing,</a:t>
            </a:r>
            <a:br>
              <a:rPr lang="en-US" sz="3000" dirty="0" smtClean="0"/>
            </a:br>
            <a:r>
              <a:rPr lang="en-US" sz="3000" dirty="0" smtClean="0"/>
              <a:t>directives, live demo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https://softuni.bg/courses/spa-applications-angularjs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SPA with AngularJS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SPA with AngularJS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19210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Programming</a:t>
              </a:r>
              <a:endParaRPr lang="bg-BG" sz="2200" dirty="0" smtClean="0"/>
            </a:p>
            <a:p>
              <a:r>
                <a:rPr lang="en-US" sz="1800" dirty="0" smtClean="0"/>
                <a:t>11 times</a:t>
              </a:r>
              <a:r>
                <a:rPr lang="bg-BG" sz="1800" dirty="0" smtClean="0"/>
                <a:t> + </a:t>
              </a:r>
              <a:r>
                <a:rPr lang="en-US" sz="1800" dirty="0" smtClean="0"/>
                <a:t>TW + exam</a:t>
              </a:r>
              <a:endParaRPr lang="bg-BG" sz="1800" dirty="0" smtClean="0"/>
            </a:p>
            <a:p>
              <a:r>
                <a:rPr lang="en-US" sz="1800" dirty="0" smtClean="0"/>
                <a:t>6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827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100" dirty="0" smtClean="0">
                  <a:solidFill>
                    <a:schemeClr val="bg1"/>
                  </a:solidFill>
                </a:rPr>
                <a:t>JavaScript Applications</a:t>
              </a:r>
              <a:endParaRPr lang="bg-BG" sz="2100" dirty="0">
                <a:solidFill>
                  <a:schemeClr val="bg1"/>
                </a:solidFill>
              </a:endParaRPr>
            </a:p>
            <a:p>
              <a:r>
                <a:rPr lang="en-GB" sz="1800" dirty="0" smtClean="0">
                  <a:solidFill>
                    <a:schemeClr val="bg1"/>
                  </a:solidFill>
                </a:rPr>
                <a:t>6</a:t>
              </a:r>
              <a:r>
                <a:rPr lang="en-US" sz="1800" dirty="0" smtClean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times</a:t>
              </a:r>
              <a:r>
                <a:rPr lang="bg-BG" sz="1800" dirty="0">
                  <a:solidFill>
                    <a:schemeClr val="bg1"/>
                  </a:solidFill>
                </a:rPr>
                <a:t> + </a:t>
              </a:r>
              <a:r>
                <a:rPr lang="en-US" sz="1800" dirty="0" smtClean="0">
                  <a:solidFill>
                    <a:schemeClr val="bg1"/>
                  </a:solidFill>
                </a:rPr>
                <a:t>TW + exam</a:t>
              </a:r>
              <a:endParaRPr lang="bg-BG" sz="1800" dirty="0">
                <a:solidFill>
                  <a:schemeClr val="bg1"/>
                </a:solidFill>
              </a:endParaRPr>
            </a:p>
            <a:p>
              <a:r>
                <a:rPr lang="en-GB" sz="1800" dirty="0" smtClean="0">
                  <a:solidFill>
                    <a:schemeClr val="bg1"/>
                  </a:solidFill>
                </a:rPr>
                <a:t>4</a:t>
              </a:r>
              <a:r>
                <a:rPr lang="bg-BG" sz="1800" dirty="0" smtClean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weeks</a:t>
              </a:r>
              <a:r>
                <a:rPr lang="bg-BG" sz="1800" dirty="0">
                  <a:solidFill>
                    <a:schemeClr val="bg1"/>
                  </a:solidFill>
                </a:rPr>
                <a:t> * 2 </a:t>
              </a:r>
              <a:r>
                <a:rPr lang="en-US" sz="1800" dirty="0">
                  <a:solidFill>
                    <a:schemeClr val="bg1"/>
                  </a:solidFill>
                </a:rPr>
                <a:t>times</a:t>
              </a:r>
              <a:endParaRPr lang="bg-BG" sz="1800" dirty="0">
                <a:solidFill>
                  <a:schemeClr val="bg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1110" y="1805864"/>
              <a:ext cx="15771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JavaScript </a:t>
              </a:r>
              <a:r>
                <a:rPr lang="en-US" sz="2200" dirty="0" smtClean="0">
                  <a:solidFill>
                    <a:schemeClr val="bg1"/>
                  </a:solidFill>
                </a:rPr>
                <a:t>OOP</a:t>
              </a:r>
              <a:endParaRPr lang="bg-BG" sz="22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5</a:t>
              </a:r>
              <a:r>
                <a:rPr lang="en-US" sz="1600" dirty="0">
                  <a:solidFill>
                    <a:schemeClr val="bg1"/>
                  </a:solidFill>
                </a:rPr>
                <a:t> times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GB" sz="1600" dirty="0" smtClean="0">
                  <a:solidFill>
                    <a:schemeClr val="bg1"/>
                  </a:solidFill>
                </a:rPr>
                <a:t>3</a:t>
              </a:r>
              <a:r>
                <a:rPr lang="bg-BG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700" dirty="0">
                <a:solidFill>
                  <a:srgbClr val="F0A22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078">
            <a:off x="5990276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07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396">
            <a:off x="2457996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638789" y="401967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614824" y="2329034"/>
            <a:ext cx="2034363" cy="102590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2200" b="1" dirty="0" smtClean="0">
                <a:solidFill>
                  <a:schemeClr val="accent1"/>
                </a:solidFill>
              </a:rPr>
              <a:t>AngularJS</a:t>
            </a:r>
            <a:endParaRPr lang="bg-BG" sz="2200" b="1" dirty="0">
              <a:solidFill>
                <a:schemeClr val="accent1"/>
              </a:solidFill>
            </a:endParaRPr>
          </a:p>
          <a:p>
            <a:r>
              <a:rPr lang="en-GB" sz="1600" b="1" dirty="0" smtClean="0">
                <a:solidFill>
                  <a:schemeClr val="accent1"/>
                </a:solidFill>
              </a:rPr>
              <a:t>4</a:t>
            </a:r>
            <a:r>
              <a:rPr 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times</a:t>
            </a:r>
            <a:r>
              <a:rPr lang="bg-BG" sz="1600" b="1" dirty="0">
                <a:solidFill>
                  <a:schemeClr val="accent1"/>
                </a:solidFill>
              </a:rPr>
              <a:t> + </a:t>
            </a:r>
            <a:r>
              <a:rPr lang="en-GB" sz="1600" b="1" dirty="0" smtClean="0">
                <a:solidFill>
                  <a:schemeClr val="accent1"/>
                </a:solidFill>
              </a:rPr>
              <a:t>project</a:t>
            </a:r>
            <a:endParaRPr lang="bg-BG" sz="1600" b="1" dirty="0">
              <a:solidFill>
                <a:schemeClr val="accent1"/>
              </a:solidFill>
            </a:endParaRPr>
          </a:p>
          <a:p>
            <a:r>
              <a:rPr lang="bg-BG" sz="1600" b="1" dirty="0">
                <a:solidFill>
                  <a:schemeClr val="accent1"/>
                </a:solidFill>
              </a:rPr>
              <a:t>3 </a:t>
            </a:r>
            <a:r>
              <a:rPr lang="en-US" sz="1600" b="1" dirty="0">
                <a:solidFill>
                  <a:schemeClr val="accent1"/>
                </a:solidFill>
              </a:rPr>
              <a:t>weeks</a:t>
            </a:r>
            <a:r>
              <a:rPr lang="bg-BG" sz="1600" b="1" dirty="0">
                <a:solidFill>
                  <a:schemeClr val="accent1"/>
                </a:solidFill>
              </a:rPr>
              <a:t> * 2 </a:t>
            </a:r>
            <a:r>
              <a:rPr lang="en-US" sz="1600" b="1" dirty="0">
                <a:solidFill>
                  <a:schemeClr val="accent1"/>
                </a:solidFill>
              </a:rPr>
              <a:t>times</a:t>
            </a:r>
            <a:endParaRPr lang="bg-BG" sz="1600" b="1" dirty="0">
              <a:solidFill>
                <a:schemeClr val="accent1"/>
              </a:solidFill>
            </a:endParaRPr>
          </a:p>
          <a:p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SPA with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trainers, evaluation, resources</a:t>
            </a:r>
            <a:endParaRPr lang="en-US" sz="27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 to AngularJS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verview, resources,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 application, modules</a:t>
            </a: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Controllers and Markup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controllers, $scope object, markup, binding, filters, validation</a:t>
            </a:r>
            <a:endParaRPr lang="en-US" sz="27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custom and built-in-services</a:t>
            </a:r>
            <a:endParaRPr lang="en-US" sz="27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Routing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using routes, templates, partial views </a:t>
            </a:r>
            <a:endParaRPr lang="en-US" sz="27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Directives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creating directives, attribute specifics, jQuery as directive</a:t>
            </a:r>
            <a:endParaRPr lang="en-US" sz="27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Project with AngularJS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Building SPA with AngularJS (live demo)</a:t>
            </a:r>
          </a:p>
          <a:p>
            <a:pPr marL="450850" indent="-4508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Project Defense </a:t>
            </a:r>
            <a:r>
              <a:rPr lang="en-US" sz="2700" dirty="0" smtClean="0"/>
              <a:t>– Practical project at home and live defense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 with AngularJS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31772" y="3318679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SPA with AngularJS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Applications"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https://softuni.bg/courses/javascript-applications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Kashukeev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Front-end Developer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GB" dirty="0" smtClean="0"/>
              <a:t>Studied at the Telerik Academy</a:t>
            </a:r>
          </a:p>
          <a:p>
            <a:pPr lvl="1" eaLnBrk="1" hangingPunct="1">
              <a:lnSpc>
                <a:spcPct val="100000"/>
              </a:lnSpc>
            </a:pPr>
            <a:r>
              <a:rPr lang="en-GB" dirty="0" smtClean="0"/>
              <a:t>Website / blog </a:t>
            </a:r>
            <a:r>
              <a:rPr lang="en-GB" dirty="0" smtClean="0"/>
              <a:t>developer</a:t>
            </a:r>
          </a:p>
          <a:p>
            <a:pPr lvl="1" eaLnBrk="1" hangingPunct="1">
              <a:lnSpc>
                <a:spcPct val="100000"/>
              </a:lnSpc>
            </a:pPr>
            <a:r>
              <a:rPr lang="en-GB" dirty="0" smtClean="0"/>
              <a:t>Manager of </a:t>
            </a:r>
            <a:r>
              <a:rPr lang="en-GB" dirty="0" smtClean="0"/>
              <a:t>own </a:t>
            </a:r>
            <a:r>
              <a:rPr lang="en-GB" dirty="0" smtClean="0"/>
              <a:t>IT company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600200"/>
            <a:ext cx="2443502" cy="271500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966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1058</Words>
  <Application>Microsoft Office PowerPoint</Application>
  <PresentationFormat>Custom</PresentationFormat>
  <Paragraphs>220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SPA with AngularJS</vt:lpstr>
      <vt:lpstr>Table of Contents</vt:lpstr>
      <vt:lpstr>Level #2 at the Software University</vt:lpstr>
      <vt:lpstr>SPA with AngularJS</vt:lpstr>
      <vt:lpstr>SPA with AngularJS – Course Program</vt:lpstr>
      <vt:lpstr>Warning: Not for Absolute Beginners</vt:lpstr>
      <vt:lpstr>The Trainers Team</vt:lpstr>
      <vt:lpstr>Trainers Team</vt:lpstr>
      <vt:lpstr>Trainers Team</vt:lpstr>
      <vt:lpstr>Trainers Team (2)</vt:lpstr>
      <vt:lpstr>SPA with AngularJS: More Details </vt:lpstr>
      <vt:lpstr>Training Duration – SPA with AngularJS</vt:lpstr>
      <vt:lpstr>Why English?</vt:lpstr>
      <vt:lpstr>SPA with AngularJS</vt:lpstr>
      <vt:lpstr>Scoring System for the "SPA with AngularJS"</vt:lpstr>
      <vt:lpstr>SPA with AngularJS - Practical Project</vt:lpstr>
      <vt:lpstr>Homework Assignments</vt:lpstr>
      <vt:lpstr>Homework Peer Reviews</vt:lpstr>
      <vt:lpstr>Resources</vt:lpstr>
      <vt:lpstr>Course Web Site &amp; Forums</vt:lpstr>
      <vt:lpstr>SPA with AngularJS Slides and Videos</vt:lpstr>
      <vt:lpstr>SPA with AngularJS Resources</vt:lpstr>
      <vt:lpstr>Software University Learning System (SULS)</vt:lpstr>
      <vt:lpstr>Recommended Software</vt:lpstr>
      <vt:lpstr>Summary</vt:lpstr>
      <vt:lpstr>SPA with AngularJS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SPA Applications with AngularJS - Course Introduction</dc:title>
  <dc:subject>Software Development Course</dc:subject>
  <dc:creator/>
  <cp:keywords>JavaScript, JS, programming, SoftUni, Software University, programming, software development, software engineering, course, Web development, SPA Applications, AngularJS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2014-12-15T10:46:28Z</dcterms:modified>
  <cp:category>JavaScript, JS, programming, SPA Applications, AngularJS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